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1" r:id="rId1"/>
  </p:sldMasterIdLst>
  <p:notesMasterIdLst>
    <p:notesMasterId r:id="rId3"/>
  </p:notesMasterIdLst>
  <p:sldIdLst>
    <p:sldId id="257" r:id="rId2"/>
  </p:sldIdLst>
  <p:sldSz cx="21383625" cy="30275213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Cambria Math" panose="02040503050406030204" pitchFamily="18" charset="0"/>
      <p:regular r:id="rId10"/>
    </p:embeddedFont>
    <p:embeddedFont>
      <p:font typeface="Wingdings 2" panose="05020102010507070707" pitchFamily="18" charset="2"/>
      <p:regular r:id="rId11"/>
    </p:embeddedFont>
    <p:embeddedFont>
      <p:font typeface="華康粗黑體" panose="020B0709000000000000" pitchFamily="49" charset="-120"/>
      <p:regular r:id="rId12"/>
    </p:embeddedFont>
    <p:embeddedFont>
      <p:font typeface="標楷體" panose="03000509000000000000" pitchFamily="65" charset="-120"/>
      <p:regular r:id="rId13"/>
    </p:embeddedFont>
  </p:embeddedFontLst>
  <p:defaultTextStyle>
    <a:defPPr>
      <a:defRPr lang="en-US"/>
    </a:defPPr>
    <a:lvl1pPr marL="0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4E9"/>
    <a:srgbClr val="FF3300"/>
    <a:srgbClr val="0000FF"/>
    <a:srgbClr val="35EB53"/>
    <a:srgbClr val="83EA36"/>
    <a:srgbClr val="4BEB35"/>
    <a:srgbClr val="000000"/>
    <a:srgbClr val="F7EC09"/>
    <a:srgbClr val="3DC34D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>
        <p:scale>
          <a:sx n="66" d="100"/>
          <a:sy n="66" d="100"/>
        </p:scale>
        <p:origin x="498" y="-1554"/>
      </p:cViewPr>
      <p:guideLst>
        <p:guide orient="horz" pos="9535"/>
        <p:guide pos="67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65E7-4D68-4017-AF7D-F15C2BF0837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0BD0A-DC22-431C-993D-7EF4369A8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47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2953" y="4964332"/>
            <a:ext cx="16037719" cy="10540259"/>
          </a:xfrm>
        </p:spPr>
        <p:txBody>
          <a:bodyPr anchor="b">
            <a:normAutofit/>
          </a:bodyPr>
          <a:lstStyle>
            <a:lvl1pPr algn="ctr">
              <a:defRPr sz="1052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8"/>
            <a:ext cx="16037719" cy="7309499"/>
          </a:xfrm>
        </p:spPr>
        <p:txBody>
          <a:bodyPr>
            <a:normAutofit/>
          </a:bodyPr>
          <a:lstStyle>
            <a:lvl1pPr marL="0" indent="0" algn="ctr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 algn="ctr">
              <a:buNone/>
              <a:defRPr sz="4911"/>
            </a:lvl2pPr>
            <a:lvl3pPr marL="1603752" indent="0" algn="ctr">
              <a:buNone/>
              <a:defRPr sz="4210"/>
            </a:lvl3pPr>
            <a:lvl4pPr marL="2405627" indent="0" algn="ctr">
              <a:buNone/>
              <a:defRPr sz="3507"/>
            </a:lvl4pPr>
            <a:lvl5pPr marL="3207503" indent="0" algn="ctr">
              <a:buNone/>
              <a:defRPr sz="3507"/>
            </a:lvl5pPr>
            <a:lvl6pPr marL="4009379" indent="0" algn="ctr">
              <a:buNone/>
              <a:defRPr sz="3507"/>
            </a:lvl6pPr>
            <a:lvl7pPr marL="4811255" indent="0" algn="ctr">
              <a:buNone/>
              <a:defRPr sz="3507"/>
            </a:lvl7pPr>
            <a:lvl8pPr marL="5613131" indent="0" algn="ctr">
              <a:buNone/>
              <a:defRPr sz="3507"/>
            </a:lvl8pPr>
            <a:lvl9pPr marL="6415006" indent="0" algn="ctr">
              <a:buNone/>
              <a:defRPr sz="3507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3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7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7" y="1590848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4" y="1590850"/>
            <a:ext cx="13565237" cy="256568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74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29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59634"/>
            <a:ext cx="18443376" cy="12586895"/>
          </a:xfrm>
        </p:spPr>
        <p:txBody>
          <a:bodyPr anchor="b">
            <a:normAutofit/>
          </a:bodyPr>
          <a:lstStyle>
            <a:lvl1pPr>
              <a:defRPr sz="10523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097980"/>
            <a:ext cx="18443376" cy="6622701"/>
          </a:xfrm>
        </p:spPr>
        <p:txBody>
          <a:bodyPr anchor="t">
            <a:normAutofit/>
          </a:bodyPr>
          <a:lstStyle>
            <a:lvl1pPr marL="0" indent="0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2pPr>
            <a:lvl3pPr marL="160375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405627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4pPr>
            <a:lvl5pPr marL="3207503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5pPr>
            <a:lvl6pPr marL="4009379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6pPr>
            <a:lvl7pPr marL="4811255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7pPr>
            <a:lvl8pPr marL="5613131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8pPr>
            <a:lvl9pPr marL="6415006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2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2273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42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7424670"/>
            <a:ext cx="9043491" cy="364511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2274" y="11069791"/>
            <a:ext cx="9043491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4672"/>
            <a:ext cx="9088042" cy="364511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69791"/>
            <a:ext cx="9088042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50"/>
            <a:ext cx="6896219" cy="7064203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10"/>
            </a:lvl3pPr>
            <a:lvl4pPr>
              <a:defRPr sz="3507"/>
            </a:lvl4pPr>
            <a:lvl5pPr>
              <a:defRPr sz="3507"/>
            </a:lvl5pPr>
            <a:lvl6pPr>
              <a:defRPr sz="3507"/>
            </a:lvl6pPr>
            <a:lvl7pPr>
              <a:defRPr sz="3507"/>
            </a:lvl7pPr>
            <a:lvl8pPr>
              <a:defRPr sz="3507"/>
            </a:lvl8pPr>
            <a:lvl9pPr>
              <a:defRPr sz="350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2"/>
            <a:ext cx="6896219" cy="1681956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64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48"/>
            <a:ext cx="6896219" cy="7064217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 marL="0" indent="0">
              <a:buNone/>
              <a:defRPr sz="5612"/>
            </a:lvl1pPr>
            <a:lvl2pPr marL="801876" indent="0">
              <a:buNone/>
              <a:defRPr sz="4911"/>
            </a:lvl2pPr>
            <a:lvl3pPr marL="1603752" indent="0">
              <a:buNone/>
              <a:defRPr sz="4210"/>
            </a:lvl3pPr>
            <a:lvl4pPr marL="2405627" indent="0">
              <a:buNone/>
              <a:defRPr sz="3507"/>
            </a:lvl4pPr>
            <a:lvl5pPr marL="3207503" indent="0">
              <a:buNone/>
              <a:defRPr sz="3507"/>
            </a:lvl5pPr>
            <a:lvl6pPr marL="4009379" indent="0">
              <a:buNone/>
              <a:defRPr sz="3507"/>
            </a:lvl6pPr>
            <a:lvl7pPr marL="4811255" indent="0">
              <a:buNone/>
              <a:defRPr sz="3507"/>
            </a:lvl7pPr>
            <a:lvl8pPr marL="5613131" indent="0">
              <a:buNone/>
              <a:defRPr sz="3507"/>
            </a:lvl8pPr>
            <a:lvl9pPr marL="6415006" indent="0">
              <a:buNone/>
              <a:defRPr sz="350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4"/>
            <a:ext cx="6896219" cy="168195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2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2274" y="1614679"/>
            <a:ext cx="18443376" cy="5851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8073392"/>
            <a:ext cx="18443376" cy="192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83D3F2-B5CC-48AB-9572-F03D46BA66D2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433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60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1603752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38" indent="-400938" algn="l" defTabSz="1603752" rtl="0" eaLnBrk="1" latinLnBrk="0" hangingPunct="1">
        <a:lnSpc>
          <a:spcPct val="90000"/>
        </a:lnSpc>
        <a:spcBef>
          <a:spcPts val="1754"/>
        </a:spcBef>
        <a:buFont typeface="Wingdings 2" pitchFamily="18" charset="2"/>
        <a:buChar char="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14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004690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507" kern="1200">
          <a:solidFill>
            <a:schemeClr val="tx1"/>
          </a:solidFill>
          <a:latin typeface="+mn-lt"/>
          <a:ea typeface="+mn-ea"/>
          <a:cs typeface="+mn-cs"/>
        </a:defRPr>
      </a:lvl3pPr>
      <a:lvl4pPr marL="2806566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41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17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193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069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5945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7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52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27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03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379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55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31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0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5.png"/><Relationship Id="rId26" Type="http://schemas.openxmlformats.org/officeDocument/2006/relationships/customXml" Target="../ink/ink12.xml"/><Relationship Id="rId39" Type="http://schemas.openxmlformats.org/officeDocument/2006/relationships/image" Target="../media/image21.png"/><Relationship Id="rId21" Type="http://schemas.openxmlformats.org/officeDocument/2006/relationships/image" Target="../media/image8.png"/><Relationship Id="rId34" Type="http://schemas.openxmlformats.org/officeDocument/2006/relationships/image" Target="../media/image16.png"/><Relationship Id="rId42" Type="http://schemas.openxmlformats.org/officeDocument/2006/relationships/customXml" Target="../ink/ink15.xml"/><Relationship Id="rId2" Type="http://schemas.openxmlformats.org/officeDocument/2006/relationships/image" Target="../media/image1.png"/><Relationship Id="rId16" Type="http://schemas.openxmlformats.org/officeDocument/2006/relationships/customXml" Target="../ink/ink8.xml"/><Relationship Id="rId20" Type="http://schemas.openxmlformats.org/officeDocument/2006/relationships/image" Target="../media/image7.png"/><Relationship Id="rId29" Type="http://schemas.openxmlformats.org/officeDocument/2006/relationships/image" Target="../media/image11.png"/><Relationship Id="rId41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emf"/><Relationship Id="rId24" Type="http://schemas.openxmlformats.org/officeDocument/2006/relationships/customXml" Target="../ink/ink10.xml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40" Type="http://schemas.openxmlformats.org/officeDocument/2006/relationships/customXml" Target="../ink/ink14.xml"/><Relationship Id="rId5" Type="http://schemas.openxmlformats.org/officeDocument/2006/relationships/customXml" Target="../ink/ink1.xml"/><Relationship Id="rId15" Type="http://schemas.openxmlformats.org/officeDocument/2006/relationships/customXml" Target="../ink/ink7.xml"/><Relationship Id="rId23" Type="http://schemas.openxmlformats.org/officeDocument/2006/relationships/image" Target="../media/image9.png"/><Relationship Id="rId28" Type="http://schemas.openxmlformats.org/officeDocument/2006/relationships/image" Target="../media/image10.png"/><Relationship Id="rId36" Type="http://schemas.openxmlformats.org/officeDocument/2006/relationships/image" Target="../media/image18.png"/><Relationship Id="rId10" Type="http://schemas.openxmlformats.org/officeDocument/2006/relationships/customXml" Target="../ink/ink3.xml"/><Relationship Id="rId19" Type="http://schemas.openxmlformats.org/officeDocument/2006/relationships/image" Target="../media/image6.png"/><Relationship Id="rId31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customXml" Target="../ink/ink2.xml"/><Relationship Id="rId1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customXml" Target="../ink/ink13.xml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43" Type="http://schemas.openxmlformats.org/officeDocument/2006/relationships/customXml" Target="../ink/ink16.xml"/><Relationship Id="rId8" Type="http://schemas.openxmlformats.org/officeDocument/2006/relationships/image" Target="../media/image2.png"/><Relationship Id="rId3" Type="http://schemas.openxmlformats.org/officeDocument/2006/relationships/image" Target="../media/image2.jpeg"/><Relationship Id="rId12" Type="http://schemas.openxmlformats.org/officeDocument/2006/relationships/customXml" Target="../ink/ink4.xml"/><Relationship Id="rId17" Type="http://schemas.openxmlformats.org/officeDocument/2006/relationships/image" Target="../media/image4.png"/><Relationship Id="rId25" Type="http://schemas.openxmlformats.org/officeDocument/2006/relationships/customXml" Target="../ink/ink11.xml"/><Relationship Id="rId33" Type="http://schemas.openxmlformats.org/officeDocument/2006/relationships/image" Target="../media/image15.png"/><Relationship Id="rId3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</a:blip>
          <a:srcRect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049193" y="5707006"/>
            <a:ext cx="9276120" cy="1639368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20126" y="8507464"/>
            <a:ext cx="356589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584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研究說明：</a:t>
            </a:r>
            <a:endParaRPr lang="zh-TW" altLang="en-US" sz="5085" dirty="0">
              <a:solidFill>
                <a:srgbClr val="FF0000"/>
              </a:solidFill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922DE2BA-D090-4441-A07B-A156633461A4}"/>
              </a:ext>
            </a:extLst>
          </p:cNvPr>
          <p:cNvGrpSpPr/>
          <p:nvPr/>
        </p:nvGrpSpPr>
        <p:grpSpPr>
          <a:xfrm>
            <a:off x="884377" y="2782317"/>
            <a:ext cx="18648279" cy="2791531"/>
            <a:chOff x="884377" y="2782317"/>
            <a:chExt cx="18648279" cy="2791531"/>
          </a:xfrm>
        </p:grpSpPr>
        <p:sp>
          <p:nvSpPr>
            <p:cNvPr id="6" name="文字方塊 5"/>
            <p:cNvSpPr txBox="1"/>
            <p:nvPr/>
          </p:nvSpPr>
          <p:spPr>
            <a:xfrm>
              <a:off x="884377" y="2782317"/>
              <a:ext cx="18648279" cy="1342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15280" defTabSz="64584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專題題目：以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SDR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實現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OTSM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無線通訊技術</a:t>
              </a:r>
              <a:endParaRPr lang="zh-TW" altLang="zh-TW" sz="678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194205" y="4004188"/>
              <a:ext cx="179895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指導老師：梁耀仁 </a:t>
              </a:r>
              <a:br>
                <a:rPr lang="en-US" altLang="zh-TW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專題生姓名：萬子謙、陳昱升、陳軍銓、陳建霖、卓家葳、姚辰彥</a:t>
              </a:r>
              <a:endPara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5BD2D01C-9E18-48E2-AF18-78D887119DF4}"/>
              </a:ext>
            </a:extLst>
          </p:cNvPr>
          <p:cNvGrpSpPr/>
          <p:nvPr/>
        </p:nvGrpSpPr>
        <p:grpSpPr>
          <a:xfrm>
            <a:off x="720343" y="595402"/>
            <a:ext cx="19815815" cy="2022633"/>
            <a:chOff x="720343" y="595402"/>
            <a:chExt cx="19815815" cy="20226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7707" y="699584"/>
              <a:ext cx="1918451" cy="1918451"/>
            </a:xfrm>
            <a:prstGeom prst="rect">
              <a:avLst/>
            </a:prstGeom>
          </p:spPr>
        </p:pic>
        <p:sp>
          <p:nvSpPr>
            <p:cNvPr id="8" name="文字方塊 20"/>
            <p:cNvSpPr txBox="1">
              <a:spLocks noChangeArrowheads="1"/>
            </p:cNvSpPr>
            <p:nvPr/>
          </p:nvSpPr>
          <p:spPr bwMode="auto">
            <a:xfrm>
              <a:off x="2978497" y="823366"/>
              <a:ext cx="14927072" cy="1657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103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9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77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113</a:t>
              </a: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年國立宜蘭大學高等教育深耕計畫</a:t>
              </a:r>
              <a:endParaRPr lang="en-US" altLang="zh-TW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電子工程學系</a:t>
              </a:r>
              <a:r>
                <a:rPr lang="zh-TW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專題成果發表與競賽</a:t>
              </a:r>
              <a:endParaRPr lang="zh-TW" altLang="en-US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3" y="595402"/>
              <a:ext cx="1567423" cy="1919745"/>
            </a:xfrm>
            <a:prstGeom prst="rect">
              <a:avLst/>
            </a:prstGeom>
          </p:spPr>
        </p:pic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EB7C2A70-4CD7-4DBB-BA44-988BCE103AF0}"/>
              </a:ext>
            </a:extLst>
          </p:cNvPr>
          <p:cNvGrpSpPr/>
          <p:nvPr/>
        </p:nvGrpSpPr>
        <p:grpSpPr>
          <a:xfrm>
            <a:off x="1232658" y="5481819"/>
            <a:ext cx="9092655" cy="3234595"/>
            <a:chOff x="1185618" y="6057719"/>
            <a:chExt cx="18198671" cy="1668529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1360274" y="6057719"/>
              <a:ext cx="17091224" cy="847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4585" tIns="32292" rIns="64585" bIns="32292" numCol="1" anchor="ctr" anchorCtr="0" compatLnSpc="1">
              <a:prstTxWarp prst="textNoShape">
                <a:avLst/>
              </a:prstTxWarp>
              <a:spAutoFit/>
            </a:bodyPr>
            <a:lstStyle>
              <a:lvl1pPr indent="304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indent="0" defTabSz="645841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研究動機：</a:t>
              </a:r>
              <a:endParaRPr lang="zh-TW" altLang="en-US" sz="9747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819C0A7-07AF-4F94-8918-67295D940E12}"/>
                </a:ext>
              </a:extLst>
            </p:cNvPr>
            <p:cNvSpPr txBox="1"/>
            <p:nvPr/>
          </p:nvSpPr>
          <p:spPr>
            <a:xfrm>
              <a:off x="1185618" y="6718799"/>
              <a:ext cx="18198671" cy="1007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隨著通信技術不斷的進步，從有線到無線通信，為了能夠節省有限的頻寬資源、提供高質量通信服務並能抵抗頻率選擇性衰減通道，運用軟體定義無線電（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Software Defined Radio, SDR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）實現正交時序複用調製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(Orthogonal Time Sequency Multiplexing Modulation, OTSM)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技術。</a:t>
              </a:r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586FE5F1-8EF7-40E5-B50E-51251783FF20}"/>
              </a:ext>
            </a:extLst>
          </p:cNvPr>
          <p:cNvGrpSpPr/>
          <p:nvPr/>
        </p:nvGrpSpPr>
        <p:grpSpPr>
          <a:xfrm>
            <a:off x="1232657" y="27438559"/>
            <a:ext cx="19080475" cy="2254402"/>
            <a:chOff x="1232657" y="27438559"/>
            <a:chExt cx="18096401" cy="2254402"/>
          </a:xfrm>
        </p:grpSpPr>
        <p:sp>
          <p:nvSpPr>
            <p:cNvPr id="7" name="文字方塊 6"/>
            <p:cNvSpPr txBox="1"/>
            <p:nvPr/>
          </p:nvSpPr>
          <p:spPr>
            <a:xfrm>
              <a:off x="1233129" y="27438559"/>
              <a:ext cx="17024804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參考文獻：</a:t>
              </a:r>
              <a:endParaRPr lang="en-US" altLang="zh-TW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8A820B7A-69AB-481E-85AB-8FF953AAB761}"/>
                </a:ext>
              </a:extLst>
            </p:cNvPr>
            <p:cNvSpPr txBox="1"/>
            <p:nvPr/>
          </p:nvSpPr>
          <p:spPr>
            <a:xfrm>
              <a:off x="1232657" y="28454160"/>
              <a:ext cx="18096401" cy="123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altLang="zh-TW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1.Orthogonal Time Sequency Multiplexing Modulation: Analysis and Low-Complexity Receiver Design:   	https://ieeexplore.ieee.org/abstract/document/9460770</a:t>
              </a:r>
            </a:p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2.ADALM PLUTO Specification : https://wiki.analog.com/university/tools/pluto/devs/specs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3" name="矩形 162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1101157" y="5750040"/>
            <a:ext cx="9276120" cy="1638472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70" name="群組 269">
            <a:extLst>
              <a:ext uri="{FF2B5EF4-FFF2-40B4-BE49-F238E27FC236}">
                <a16:creationId xmlns:a16="http://schemas.microsoft.com/office/drawing/2014/main" id="{70F5B4B2-FDBE-4C17-8B1C-0D8D280C6710}"/>
              </a:ext>
            </a:extLst>
          </p:cNvPr>
          <p:cNvGrpSpPr/>
          <p:nvPr/>
        </p:nvGrpSpPr>
        <p:grpSpPr>
          <a:xfrm>
            <a:off x="11549913" y="12593907"/>
            <a:ext cx="8609377" cy="4980403"/>
            <a:chOff x="-19248706" y="23378587"/>
            <a:chExt cx="18255134" cy="5052088"/>
          </a:xfrm>
        </p:grpSpPr>
        <p:sp>
          <p:nvSpPr>
            <p:cNvPr id="271" name="文字方塊 270"/>
            <p:cNvSpPr txBox="1"/>
            <p:nvPr/>
          </p:nvSpPr>
          <p:spPr>
            <a:xfrm>
              <a:off x="-19248706" y="23378587"/>
              <a:ext cx="17988902" cy="88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挑戰與解法</a:t>
              </a:r>
              <a:r>
                <a:rPr lang="zh-TW" altLang="zh-TW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endParaRPr lang="zh-TW" altLang="zh-TW" sz="5085" dirty="0">
                <a:solidFill>
                  <a:srgbClr val="FF0000"/>
                </a:solidFill>
              </a:endParaRPr>
            </a:p>
          </p:txBody>
        </p:sp>
        <p:sp>
          <p:nvSpPr>
            <p:cNvPr id="272" name="文字方塊 271">
              <a:extLst>
                <a:ext uri="{FF2B5EF4-FFF2-40B4-BE49-F238E27FC236}">
                  <a16:creationId xmlns:a16="http://schemas.microsoft.com/office/drawing/2014/main" id="{1F95EA09-8DEB-4E43-89B1-5D475B296321}"/>
                </a:ext>
              </a:extLst>
            </p:cNvPr>
            <p:cNvSpPr txBox="1"/>
            <p:nvPr/>
          </p:nvSpPr>
          <p:spPr>
            <a:xfrm>
              <a:off x="-19089972" y="24317354"/>
              <a:ext cx="18096400" cy="4113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訊號接收後無法同步資料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更改 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 bits 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的調變方式，修改同步程式。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論文中的</a:t>
              </a:r>
              <a:r>
                <a:rPr lang="en-US" altLang="zh-TW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CFO</a:t>
              </a: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公式變數名稱與資料擺法不同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根據論文改變資料排法，並多看論文內容    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發現不同的論文，</a:t>
              </a:r>
              <a:r>
                <a:rPr lang="en-US" altLang="zh-TW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有不同的擺法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找出擺放規律，找出可以執行的擺法。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Pluto</a:t>
              </a: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無法改變功率放大器的增益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  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位元錯誤率的橫軸改用模擬次數。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通道估測值抓不到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更改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程式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改變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C386D807-E7CD-A3DD-BAD2-4252E9A28D24}"/>
              </a:ext>
            </a:extLst>
          </p:cNvPr>
          <p:cNvGrpSpPr/>
          <p:nvPr/>
        </p:nvGrpSpPr>
        <p:grpSpPr>
          <a:xfrm>
            <a:off x="808177" y="22166180"/>
            <a:ext cx="19524005" cy="5249123"/>
            <a:chOff x="-889874" y="517812"/>
            <a:chExt cx="15295273" cy="6242410"/>
          </a:xfrm>
        </p:grpSpPr>
        <p:sp>
          <p:nvSpPr>
            <p:cNvPr id="119" name="矩形: 圓角 169">
              <a:extLst>
                <a:ext uri="{FF2B5EF4-FFF2-40B4-BE49-F238E27FC236}">
                  <a16:creationId xmlns:a16="http://schemas.microsoft.com/office/drawing/2014/main" id="{0ED655F0-9362-4943-A209-FE598D60B845}"/>
                </a:ext>
              </a:extLst>
            </p:cNvPr>
            <p:cNvSpPr/>
            <p:nvPr/>
          </p:nvSpPr>
          <p:spPr>
            <a:xfrm>
              <a:off x="-714053" y="946040"/>
              <a:ext cx="15119452" cy="58141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51FAD8D4-3B9C-4F64-8638-A2B4B097A93A}"/>
                </a:ext>
              </a:extLst>
            </p:cNvPr>
            <p:cNvSpPr/>
            <p:nvPr/>
          </p:nvSpPr>
          <p:spPr>
            <a:xfrm>
              <a:off x="5387511" y="517812"/>
              <a:ext cx="2916322" cy="716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系統方塊圖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-539200" y="1395123"/>
              <a:ext cx="9823203" cy="50969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9570699" y="1330338"/>
              <a:ext cx="4551848" cy="5074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B7235E0E-AA83-BE83-8322-B90CE93ECD82}"/>
                </a:ext>
              </a:extLst>
            </p:cNvPr>
            <p:cNvSpPr txBox="1"/>
            <p:nvPr/>
          </p:nvSpPr>
          <p:spPr>
            <a:xfrm>
              <a:off x="3360029" y="1327002"/>
              <a:ext cx="284366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7D8A57A5-91BB-0638-DFC6-DA6F3F1AD3FE}"/>
                </a:ext>
              </a:extLst>
            </p:cNvPr>
            <p:cNvSpPr txBox="1"/>
            <p:nvPr/>
          </p:nvSpPr>
          <p:spPr>
            <a:xfrm>
              <a:off x="10248919" y="1393247"/>
              <a:ext cx="2560427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PLUTO-SDR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E80DFD33-9269-ED50-F854-A9F636D084ED}"/>
                </a:ext>
              </a:extLst>
            </p:cNvPr>
            <p:cNvGrpSpPr/>
            <p:nvPr/>
          </p:nvGrpSpPr>
          <p:grpSpPr>
            <a:xfrm>
              <a:off x="2266180" y="2600062"/>
              <a:ext cx="863295" cy="907197"/>
              <a:chOff x="4208558" y="2455558"/>
              <a:chExt cx="512103" cy="907197"/>
            </a:xfrm>
          </p:grpSpPr>
          <p:cxnSp>
            <p:nvCxnSpPr>
              <p:cNvPr id="279" name="直線單箭頭接點 278">
                <a:extLst>
                  <a:ext uri="{FF2B5EF4-FFF2-40B4-BE49-F238E27FC236}">
                    <a16:creationId xmlns:a16="http://schemas.microsoft.com/office/drawing/2014/main" id="{59B6595F-7FF5-F9C0-BF33-FBC7AA8322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0085" y="2455558"/>
                <a:ext cx="492246" cy="1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E8E71BD2-04AF-3B67-1040-EC70BCCDE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8558" y="2603604"/>
                <a:ext cx="5037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82" name="筆跡 281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14:cNvPr>
                  <p14:cNvContentPartPr/>
                  <p14:nvPr/>
                </p14:nvContentPartPr>
                <p14:xfrm>
                  <a:off x="4599239" y="2974449"/>
                  <a:ext cx="374" cy="353"/>
                </p14:xfrm>
              </p:contentPart>
            </mc:Choice>
            <mc:Fallback xmlns="">
              <p:pic>
                <p:nvPicPr>
                  <p:cNvPr id="51" name="筆跡 50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80539" y="2956799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3" name="筆跡 282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14:cNvPr>
                  <p14:cNvContentPartPr/>
                  <p14:nvPr/>
                </p14:nvContentPartPr>
                <p14:xfrm>
                  <a:off x="4609007" y="3158638"/>
                  <a:ext cx="374" cy="353"/>
                </p14:xfrm>
              </p:contentPart>
            </mc:Choice>
            <mc:Fallback xmlns="">
              <p:pic>
                <p:nvPicPr>
                  <p:cNvPr id="52" name="筆跡 51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90307" y="3140988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284" name="直線單箭頭接點 283">
                <a:extLst>
                  <a:ext uri="{FF2B5EF4-FFF2-40B4-BE49-F238E27FC236}">
                    <a16:creationId xmlns:a16="http://schemas.microsoft.com/office/drawing/2014/main" id="{A8194864-B148-0486-C1D7-66F7DE465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1437" y="3362755"/>
                <a:ext cx="4892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EC4370CB-C012-2743-86DD-1B18BB939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205" y="2955463"/>
              <a:ext cx="644312" cy="2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C5BA5FF-C0BD-08A2-9BEE-FF4C3CF4DCBC}"/>
                </a:ext>
              </a:extLst>
            </p:cNvPr>
            <p:cNvGrpSpPr/>
            <p:nvPr/>
          </p:nvGrpSpPr>
          <p:grpSpPr>
            <a:xfrm>
              <a:off x="-230088" y="2615900"/>
              <a:ext cx="1097203" cy="831587"/>
              <a:chOff x="-688835" y="2597354"/>
              <a:chExt cx="1097203" cy="831587"/>
            </a:xfrm>
          </p:grpSpPr>
          <p:cxnSp>
            <p:nvCxnSpPr>
              <p:cNvPr id="276" name="直線單箭頭接點 275">
                <a:extLst>
                  <a:ext uri="{FF2B5EF4-FFF2-40B4-BE49-F238E27FC236}">
                    <a16:creationId xmlns:a16="http://schemas.microsoft.com/office/drawing/2014/main" id="{E1FD28C9-28E8-3CAF-90ED-052270D0C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77551" y="2962232"/>
                <a:ext cx="974322" cy="8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7" name="文字方塊 276">
                <a:extLst>
                  <a:ext uri="{FF2B5EF4-FFF2-40B4-BE49-F238E27FC236}">
                    <a16:creationId xmlns:a16="http://schemas.microsoft.com/office/drawing/2014/main" id="{66A03AA5-AC35-54DA-FFE2-1A3F06927CEE}"/>
                  </a:ext>
                </a:extLst>
              </p:cNvPr>
              <p:cNvSpPr txBox="1"/>
              <p:nvPr/>
            </p:nvSpPr>
            <p:spPr>
              <a:xfrm>
                <a:off x="-614000" y="2597354"/>
                <a:ext cx="871609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Input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78" name="文字方塊 277">
                <a:extLst>
                  <a:ext uri="{FF2B5EF4-FFF2-40B4-BE49-F238E27FC236}">
                    <a16:creationId xmlns:a16="http://schemas.microsoft.com/office/drawing/2014/main" id="{D5033FE4-38CA-3BC4-3ED6-F7412335E0CA}"/>
                  </a:ext>
                </a:extLst>
              </p:cNvPr>
              <p:cNvSpPr txBox="1"/>
              <p:nvPr/>
            </p:nvSpPr>
            <p:spPr>
              <a:xfrm>
                <a:off x="-688835" y="3067011"/>
                <a:ext cx="1097203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Symbols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76973616-15CF-7DB4-AA73-C0D020E18072}"/>
                </a:ext>
              </a:extLst>
            </p:cNvPr>
            <p:cNvCxnSpPr/>
            <p:nvPr/>
          </p:nvCxnSpPr>
          <p:spPr>
            <a:xfrm>
              <a:off x="11316722" y="2972703"/>
              <a:ext cx="1382921" cy="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C0A85F56-8508-116B-3106-82B80F020739}"/>
                </a:ext>
              </a:extLst>
            </p:cNvPr>
            <p:cNvSpPr txBox="1"/>
            <p:nvPr/>
          </p:nvSpPr>
          <p:spPr>
            <a:xfrm>
              <a:off x="11332723" y="2538280"/>
              <a:ext cx="1465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Transmitted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A3EFCF47-5A85-2C1C-715A-D3628561A4A2}"/>
                </a:ext>
              </a:extLst>
            </p:cNvPr>
            <p:cNvSpPr txBox="1"/>
            <p:nvPr/>
          </p:nvSpPr>
          <p:spPr>
            <a:xfrm>
              <a:off x="11207370" y="2970619"/>
              <a:ext cx="1584981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" name="矩形: 圓角 45">
              <a:extLst>
                <a:ext uri="{FF2B5EF4-FFF2-40B4-BE49-F238E27FC236}">
                  <a16:creationId xmlns:a16="http://schemas.microsoft.com/office/drawing/2014/main" id="{30420375-26CA-A0E0-C877-7EEFE964840E}"/>
                </a:ext>
              </a:extLst>
            </p:cNvPr>
            <p:cNvSpPr/>
            <p:nvPr/>
          </p:nvSpPr>
          <p:spPr>
            <a:xfrm>
              <a:off x="9856434" y="2312870"/>
              <a:ext cx="1533423" cy="132992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D/A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E02C8F9-73D7-A753-61B0-0A8548D7A9AE}"/>
                </a:ext>
              </a:extLst>
            </p:cNvPr>
            <p:cNvGrpSpPr/>
            <p:nvPr/>
          </p:nvGrpSpPr>
          <p:grpSpPr>
            <a:xfrm>
              <a:off x="12699643" y="2064512"/>
              <a:ext cx="582692" cy="1013800"/>
              <a:chOff x="10134600" y="2093983"/>
              <a:chExt cx="559876" cy="1034535"/>
            </a:xfrm>
          </p:grpSpPr>
          <p:grpSp>
            <p:nvGrpSpPr>
              <p:cNvPr id="258" name="群組 257">
                <a:extLst>
                  <a:ext uri="{FF2B5EF4-FFF2-40B4-BE49-F238E27FC236}">
                    <a16:creationId xmlns:a16="http://schemas.microsoft.com/office/drawing/2014/main" id="{99E61EF5-FBEB-86B7-5AA8-A68DE163E144}"/>
                  </a:ext>
                </a:extLst>
              </p:cNvPr>
              <p:cNvGrpSpPr/>
              <p:nvPr/>
            </p:nvGrpSpPr>
            <p:grpSpPr>
              <a:xfrm>
                <a:off x="10134600" y="2396685"/>
                <a:ext cx="370114" cy="731833"/>
                <a:chOff x="10134600" y="2396685"/>
                <a:chExt cx="370114" cy="731833"/>
              </a:xfrm>
            </p:grpSpPr>
            <p:sp>
              <p:nvSpPr>
                <p:cNvPr id="273" name="矩形: 圓角化同側角落 23">
                  <a:extLst>
                    <a:ext uri="{FF2B5EF4-FFF2-40B4-BE49-F238E27FC236}">
                      <a16:creationId xmlns:a16="http://schemas.microsoft.com/office/drawing/2014/main" id="{AE87130F-006A-63E6-48D0-B2FE6720CA28}"/>
                    </a:ext>
                  </a:extLst>
                </p:cNvPr>
                <p:cNvSpPr/>
                <p:nvPr/>
              </p:nvSpPr>
              <p:spPr>
                <a:xfrm>
                  <a:off x="10134600" y="2925657"/>
                  <a:ext cx="370114" cy="202861"/>
                </a:xfrm>
                <a:prstGeom prst="round2Same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CCD6AD98-8D2A-4D3D-352D-3D71BE4B32A4}"/>
                    </a:ext>
                  </a:extLst>
                </p:cNvPr>
                <p:cNvSpPr/>
                <p:nvPr/>
              </p:nvSpPr>
              <p:spPr>
                <a:xfrm flipH="1">
                  <a:off x="10296797" y="2511720"/>
                  <a:ext cx="45719" cy="42337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5" name="橢圓 274">
                  <a:extLst>
                    <a:ext uri="{FF2B5EF4-FFF2-40B4-BE49-F238E27FC236}">
                      <a16:creationId xmlns:a16="http://schemas.microsoft.com/office/drawing/2014/main" id="{9D71426C-97ED-CA77-CAA8-03ABCE9C9133}"/>
                    </a:ext>
                  </a:extLst>
                </p:cNvPr>
                <p:cNvSpPr/>
                <p:nvPr/>
              </p:nvSpPr>
              <p:spPr>
                <a:xfrm>
                  <a:off x="10234230" y="2396685"/>
                  <a:ext cx="182319" cy="16365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26ECAFE0-F810-485B-5F07-ED2E568C9D01}"/>
                  </a:ext>
                </a:extLst>
              </p:cNvPr>
              <p:cNvGrpSpPr/>
              <p:nvPr/>
            </p:nvGrpSpPr>
            <p:grpSpPr>
              <a:xfrm rot="5400000">
                <a:off x="10121093" y="2315406"/>
                <a:ext cx="794805" cy="351960"/>
                <a:chOff x="9814402" y="1608481"/>
                <a:chExt cx="764200" cy="419597"/>
              </a:xfrm>
            </p:grpSpPr>
            <p:sp>
              <p:nvSpPr>
                <p:cNvPr id="263" name="拱形 262">
                  <a:extLst>
                    <a:ext uri="{FF2B5EF4-FFF2-40B4-BE49-F238E27FC236}">
                      <a16:creationId xmlns:a16="http://schemas.microsoft.com/office/drawing/2014/main" id="{355E418F-C1CE-17DD-C047-29B2127989FB}"/>
                    </a:ext>
                  </a:extLst>
                </p:cNvPr>
                <p:cNvSpPr/>
                <p:nvPr/>
              </p:nvSpPr>
              <p:spPr>
                <a:xfrm>
                  <a:off x="10050489" y="1825217"/>
                  <a:ext cx="29202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5" name="拱形 264">
                  <a:extLst>
                    <a:ext uri="{FF2B5EF4-FFF2-40B4-BE49-F238E27FC236}">
                      <a16:creationId xmlns:a16="http://schemas.microsoft.com/office/drawing/2014/main" id="{24071FB0-FD26-DCD7-4133-3359E5A03A91}"/>
                    </a:ext>
                  </a:extLst>
                </p:cNvPr>
                <p:cNvSpPr/>
                <p:nvPr/>
              </p:nvSpPr>
              <p:spPr>
                <a:xfrm>
                  <a:off x="9912021" y="1724457"/>
                  <a:ext cx="57309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6" name="拱形 265">
                  <a:extLst>
                    <a:ext uri="{FF2B5EF4-FFF2-40B4-BE49-F238E27FC236}">
                      <a16:creationId xmlns:a16="http://schemas.microsoft.com/office/drawing/2014/main" id="{6F8C69FC-7FA6-57C7-1453-C1A4181FCFE4}"/>
                    </a:ext>
                  </a:extLst>
                </p:cNvPr>
                <p:cNvSpPr/>
                <p:nvPr/>
              </p:nvSpPr>
              <p:spPr>
                <a:xfrm>
                  <a:off x="9814402" y="1608481"/>
                  <a:ext cx="764200" cy="246283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</p:grpSp>
        <p:sp>
          <p:nvSpPr>
            <p:cNvPr id="133" name="矩形: 圓角 17">
              <a:extLst>
                <a:ext uri="{FF2B5EF4-FFF2-40B4-BE49-F238E27FC236}">
                  <a16:creationId xmlns:a16="http://schemas.microsoft.com/office/drawing/2014/main" id="{46C6B5B1-C3C3-391B-B5F1-3A32DF789BD1}"/>
                </a:ext>
              </a:extLst>
            </p:cNvPr>
            <p:cNvSpPr/>
            <p:nvPr/>
          </p:nvSpPr>
          <p:spPr>
            <a:xfrm>
              <a:off x="731038" y="2392457"/>
              <a:ext cx="156963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Pilot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4" name="矩形: 圓角 5">
              <a:extLst>
                <a:ext uri="{FF2B5EF4-FFF2-40B4-BE49-F238E27FC236}">
                  <a16:creationId xmlns:a16="http://schemas.microsoft.com/office/drawing/2014/main" id="{5617F444-AC5E-FA6C-9311-934A67FDE7FC}"/>
                </a:ext>
              </a:extLst>
            </p:cNvPr>
            <p:cNvSpPr/>
            <p:nvPr/>
          </p:nvSpPr>
          <p:spPr>
            <a:xfrm>
              <a:off x="3597211" y="4479310"/>
              <a:ext cx="1466640" cy="1295937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Demodulation</a:t>
              </a:r>
            </a:p>
          </p:txBody>
        </p: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5BAFB8D5-B0BB-17A2-04CD-651022978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9857" y="5133107"/>
              <a:ext cx="1402494" cy="1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E6E30A06-57F3-8F98-ED9C-7DEB505910CA}"/>
                </a:ext>
              </a:extLst>
            </p:cNvPr>
            <p:cNvSpPr txBox="1"/>
            <p:nvPr/>
          </p:nvSpPr>
          <p:spPr>
            <a:xfrm>
              <a:off x="11253847" y="5178190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A4C16EF5-D54E-1544-004D-C8B2F040EC2D}"/>
                </a:ext>
              </a:extLst>
            </p:cNvPr>
            <p:cNvSpPr txBox="1"/>
            <p:nvPr/>
          </p:nvSpPr>
          <p:spPr>
            <a:xfrm>
              <a:off x="11256096" y="4738213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Received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38" name="直線單箭頭接點 137">
              <a:extLst>
                <a:ext uri="{FF2B5EF4-FFF2-40B4-BE49-F238E27FC236}">
                  <a16:creationId xmlns:a16="http://schemas.microsoft.com/office/drawing/2014/main" id="{B5BCD0F0-1F4C-CCF4-ADC8-5A441BED3C8C}"/>
                </a:ext>
              </a:extLst>
            </p:cNvPr>
            <p:cNvCxnSpPr>
              <a:cxnSpLocks/>
              <a:stCxn id="148" idx="1"/>
            </p:cNvCxnSpPr>
            <p:nvPr/>
          </p:nvCxnSpPr>
          <p:spPr>
            <a:xfrm flipH="1" flipV="1">
              <a:off x="9095237" y="5100143"/>
              <a:ext cx="775113" cy="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60C0AFCB-67E1-F158-54A4-73F541A5EC03}"/>
                </a:ext>
              </a:extLst>
            </p:cNvPr>
            <p:cNvGrpSpPr/>
            <p:nvPr/>
          </p:nvGrpSpPr>
          <p:grpSpPr>
            <a:xfrm>
              <a:off x="3243193" y="4737794"/>
              <a:ext cx="356578" cy="877300"/>
              <a:chOff x="3431316" y="4858891"/>
              <a:chExt cx="743071" cy="895243"/>
            </a:xfrm>
          </p:grpSpPr>
          <p:cxnSp>
            <p:nvCxnSpPr>
              <p:cNvPr id="222" name="直線單箭頭接點 221">
                <a:extLst>
                  <a:ext uri="{FF2B5EF4-FFF2-40B4-BE49-F238E27FC236}">
                    <a16:creationId xmlns:a16="http://schemas.microsoft.com/office/drawing/2014/main" id="{3CBB7CB6-09AB-9E44-BDD1-0421B57D7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1316" y="4858891"/>
                <a:ext cx="7293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0E2D6B7D-2187-FA50-3AFA-8B7864676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055628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直線單箭頭接點 223">
                <a:extLst>
                  <a:ext uri="{FF2B5EF4-FFF2-40B4-BE49-F238E27FC236}">
                    <a16:creationId xmlns:a16="http://schemas.microsoft.com/office/drawing/2014/main" id="{5918B126-5777-0E25-7449-15187998F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201937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直線單箭頭接點 224">
                <a:extLst>
                  <a:ext uri="{FF2B5EF4-FFF2-40B4-BE49-F238E27FC236}">
                    <a16:creationId xmlns:a16="http://schemas.microsoft.com/office/drawing/2014/main" id="{E324E252-02B6-A58E-1F73-D19F427472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4" y="5754134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14:cNvPr>
                  <p14:cNvContentPartPr/>
                  <p14:nvPr/>
                </p14:nvContentPartPr>
                <p14:xfrm>
                  <a:off x="3971250" y="5338852"/>
                  <a:ext cx="0" cy="1587"/>
                </p14:xfrm>
              </p:contentPart>
            </mc:Choice>
            <mc:Fallback xmlns="">
              <p:pic>
                <p:nvPicPr>
                  <p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325627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14:cNvPr>
                  <p14:cNvContentPartPr/>
                  <p14:nvPr/>
                </p14:nvContentPartPr>
                <p14:xfrm>
                  <a:off x="3971250" y="5650286"/>
                  <a:ext cx="0" cy="1587"/>
                </p14:xfrm>
              </p:contentPart>
            </mc:Choice>
            <mc:Fallback xmlns="">
              <p:pic>
                <p:nvPicPr>
                  <p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637061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14:cNvPr>
                  <p14:cNvContentPartPr/>
                  <p14:nvPr/>
                </p14:nvContentPartPr>
                <p14:xfrm>
                  <a:off x="3971250" y="5489785"/>
                  <a:ext cx="0" cy="1587"/>
                </p14:xfrm>
              </p:contentPart>
            </mc:Choice>
            <mc:Fallback xmlns="">
              <p:pic>
                <p:nvPicPr>
                  <p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476560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40" name="矩形: 圓角 54">
              <a:extLst>
                <a:ext uri="{FF2B5EF4-FFF2-40B4-BE49-F238E27FC236}">
                  <a16:creationId xmlns:a16="http://schemas.microsoft.com/office/drawing/2014/main" id="{F7D6624B-EBFE-8841-2C2D-6BA4CE75F95C}"/>
                </a:ext>
              </a:extLst>
            </p:cNvPr>
            <p:cNvSpPr/>
            <p:nvPr/>
          </p:nvSpPr>
          <p:spPr>
            <a:xfrm>
              <a:off x="711155" y="4453446"/>
              <a:ext cx="1300254" cy="1311365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Detector</a:t>
              </a:r>
            </a:p>
          </p:txBody>
        </p: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624A5B8D-AFFE-6D29-A9BB-747E3A051523}"/>
                </a:ext>
              </a:extLst>
            </p:cNvPr>
            <p:cNvGrpSpPr/>
            <p:nvPr/>
          </p:nvGrpSpPr>
          <p:grpSpPr>
            <a:xfrm>
              <a:off x="2000134" y="4688035"/>
              <a:ext cx="397748" cy="927062"/>
              <a:chOff x="1213187" y="4820626"/>
              <a:chExt cx="729345" cy="946022"/>
            </a:xfrm>
          </p:grpSpPr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F8A10466-952A-0172-005F-B4EADC406A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9" y="482062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>
                <a:extLst>
                  <a:ext uri="{FF2B5EF4-FFF2-40B4-BE49-F238E27FC236}">
                    <a16:creationId xmlns:a16="http://schemas.microsoft.com/office/drawing/2014/main" id="{5D27313A-6778-F98A-1B8B-C781631224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8" y="5056499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>
                <a:extLst>
                  <a:ext uri="{FF2B5EF4-FFF2-40B4-BE49-F238E27FC236}">
                    <a16:creationId xmlns:a16="http://schemas.microsoft.com/office/drawing/2014/main" id="{EC0F4AEB-82BC-6ED1-3F02-5E8489E3E2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17744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1" name="群組 180">
                <a:extLst>
                  <a:ext uri="{FF2B5EF4-FFF2-40B4-BE49-F238E27FC236}">
                    <a16:creationId xmlns:a16="http://schemas.microsoft.com/office/drawing/2014/main" id="{F71AB592-B385-167F-8F3F-F057CE341043}"/>
                  </a:ext>
                </a:extLst>
              </p:cNvPr>
              <p:cNvGrpSpPr/>
              <p:nvPr/>
            </p:nvGrpSpPr>
            <p:grpSpPr>
              <a:xfrm>
                <a:off x="1727375" y="5349775"/>
                <a:ext cx="2146" cy="314607"/>
                <a:chOff x="2275744" y="5362710"/>
                <a:chExt cx="2146" cy="31460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7890" y="5362710"/>
                    <a:ext cx="0" cy="1587"/>
                  </p14:xfrm>
                </p:contentPart>
              </mc:Choice>
              <mc:Fallback xmlns="">
                <p:pic>
                  <p:nvPicPr>
                    <p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7890" y="534948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516822"/>
                    <a:ext cx="0" cy="1587"/>
                  </p14:xfrm>
                </p:contentPart>
              </mc:Choice>
              <mc:Fallback xmlns="">
                <p:pic>
                  <p:nvPicPr>
                    <p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503597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675730"/>
                    <a:ext cx="0" cy="1587"/>
                  </p14:xfrm>
                </p:contentPart>
              </mc:Choice>
              <mc:Fallback xmlns="">
                <p:pic>
                  <p:nvPicPr>
                    <p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66250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84" name="直線單箭頭接點 183">
                <a:extLst>
                  <a:ext uri="{FF2B5EF4-FFF2-40B4-BE49-F238E27FC236}">
                    <a16:creationId xmlns:a16="http://schemas.microsoft.com/office/drawing/2014/main" id="{A4BB64A0-7BCF-3B2E-696F-B93FF80FF5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766648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945005D8-BA0C-695A-D5E1-42C84DAD1F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3650" y="5037701"/>
              <a:ext cx="920134" cy="7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C2477C17-FD01-7859-BD16-BDB7F61B34C9}"/>
                </a:ext>
              </a:extLst>
            </p:cNvPr>
            <p:cNvSpPr txBox="1"/>
            <p:nvPr/>
          </p:nvSpPr>
          <p:spPr>
            <a:xfrm>
              <a:off x="-889874" y="4688033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Output</a:t>
              </a:r>
            </a:p>
          </p:txBody>
        </p:sp>
        <p:pic>
          <p:nvPicPr>
            <p:cNvPr id="146" name="圖片 145">
              <a:extLst>
                <a:ext uri="{FF2B5EF4-FFF2-40B4-BE49-F238E27FC236}">
                  <a16:creationId xmlns:a16="http://schemas.microsoft.com/office/drawing/2014/main" id="{EB066AC7-A618-D8F3-0050-7C99D397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2122" y="4950441"/>
              <a:ext cx="870260" cy="280618"/>
            </a:xfrm>
            <a:prstGeom prst="rect">
              <a:avLst/>
            </a:prstGeom>
          </p:spPr>
        </p:pic>
        <p:pic>
          <p:nvPicPr>
            <p:cNvPr id="147" name="圖片 146">
              <a:extLst>
                <a:ext uri="{FF2B5EF4-FFF2-40B4-BE49-F238E27FC236}">
                  <a16:creationId xmlns:a16="http://schemas.microsoft.com/office/drawing/2014/main" id="{1CBFAA93-944E-DEEF-C19C-B7F724481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89034" y="5022029"/>
              <a:ext cx="541350" cy="189180"/>
            </a:xfrm>
            <a:prstGeom prst="rect">
              <a:avLst/>
            </a:prstGeom>
          </p:spPr>
        </p:pic>
        <p:sp>
          <p:nvSpPr>
            <p:cNvPr id="148" name="矩形: 圓角 39">
              <a:extLst>
                <a:ext uri="{FF2B5EF4-FFF2-40B4-BE49-F238E27FC236}">
                  <a16:creationId xmlns:a16="http://schemas.microsoft.com/office/drawing/2014/main" id="{0B6646E5-E28E-3E49-48DA-DCC27D1D9C24}"/>
                </a:ext>
              </a:extLst>
            </p:cNvPr>
            <p:cNvSpPr/>
            <p:nvPr/>
          </p:nvSpPr>
          <p:spPr>
            <a:xfrm>
              <a:off x="9870350" y="4455909"/>
              <a:ext cx="1526067" cy="1306441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A/D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0" name="矩形: 圓角 78">
              <a:extLst>
                <a:ext uri="{FF2B5EF4-FFF2-40B4-BE49-F238E27FC236}">
                  <a16:creationId xmlns:a16="http://schemas.microsoft.com/office/drawing/2014/main" id="{84435282-6A78-9AB7-24EA-B923C7DD1735}"/>
                </a:ext>
              </a:extLst>
            </p:cNvPr>
            <p:cNvSpPr/>
            <p:nvPr/>
          </p:nvSpPr>
          <p:spPr>
            <a:xfrm>
              <a:off x="8144642" y="4428244"/>
              <a:ext cx="938472" cy="1317234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Sync</a:t>
              </a: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334383C3-6F10-E3AA-2F32-A4E2EAFB24BC}"/>
                </a:ext>
              </a:extLst>
            </p:cNvPr>
            <p:cNvSpPr txBox="1"/>
            <p:nvPr/>
          </p:nvSpPr>
          <p:spPr>
            <a:xfrm>
              <a:off x="-872669" y="5065430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Symbols</a:t>
              </a:r>
              <a:endPara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2" name="矩形: 圓角 3">
              <a:extLst>
                <a:ext uri="{FF2B5EF4-FFF2-40B4-BE49-F238E27FC236}">
                  <a16:creationId xmlns:a16="http://schemas.microsoft.com/office/drawing/2014/main" id="{5346A000-4482-9FD0-8A67-B6B4555FDCE6}"/>
                </a:ext>
              </a:extLst>
            </p:cNvPr>
            <p:cNvSpPr/>
            <p:nvPr/>
          </p:nvSpPr>
          <p:spPr>
            <a:xfrm>
              <a:off x="5216597" y="2320843"/>
              <a:ext cx="1441069" cy="1333263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Serial to Parallel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3" name="矩形: 圓角 4">
              <a:extLst>
                <a:ext uri="{FF2B5EF4-FFF2-40B4-BE49-F238E27FC236}">
                  <a16:creationId xmlns:a16="http://schemas.microsoft.com/office/drawing/2014/main" id="{49CD31BF-8F53-BBC0-95B3-D381DE365428}"/>
                </a:ext>
              </a:extLst>
            </p:cNvPr>
            <p:cNvSpPr/>
            <p:nvPr/>
          </p:nvSpPr>
          <p:spPr>
            <a:xfrm>
              <a:off x="3121010" y="2323637"/>
              <a:ext cx="143085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modulation</a:t>
              </a:r>
            </a:p>
          </p:txBody>
        </p:sp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4A083903-63F4-9913-6161-35E67B1F6F58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9057468" y="2977830"/>
              <a:ext cx="798966" cy="1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8" name="圖片 167">
            <a:extLst>
              <a:ext uri="{FF2B5EF4-FFF2-40B4-BE49-F238E27FC236}">
                <a16:creationId xmlns:a16="http://schemas.microsoft.com/office/drawing/2014/main" id="{6C85C8E6-7281-4BD3-A7AD-D11C794C4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561" y="25499122"/>
            <a:ext cx="3188742" cy="3046988"/>
          </a:xfrm>
          <a:prstGeom prst="rect">
            <a:avLst/>
          </a:prstGeom>
        </p:spPr>
      </p:pic>
      <p:grpSp>
        <p:nvGrpSpPr>
          <p:cNvPr id="100" name="群組 99"/>
          <p:cNvGrpSpPr/>
          <p:nvPr/>
        </p:nvGrpSpPr>
        <p:grpSpPr>
          <a:xfrm>
            <a:off x="1096825" y="17598208"/>
            <a:ext cx="9177918" cy="3376035"/>
            <a:chOff x="11281247" y="5972969"/>
            <a:chExt cx="8765427" cy="3376035"/>
          </a:xfrm>
        </p:grpSpPr>
        <p:sp>
          <p:nvSpPr>
            <p:cNvPr id="17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1281247" y="5972969"/>
              <a:ext cx="8765427" cy="3376035"/>
            </a:xfrm>
            <a:prstGeom prst="roundRect">
              <a:avLst>
                <a:gd name="adj" fmla="val 2280"/>
              </a:avLst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19"/>
            <a:srcRect l="3155"/>
            <a:stretch/>
          </p:blipFill>
          <p:spPr>
            <a:xfrm>
              <a:off x="11477103" y="6210015"/>
              <a:ext cx="4304045" cy="3103590"/>
            </a:xfrm>
            <a:prstGeom prst="rect">
              <a:avLst/>
            </a:prstGeom>
          </p:spPr>
        </p:pic>
      </p:grpSp>
      <p:grpSp>
        <p:nvGrpSpPr>
          <p:cNvPr id="111" name="群組 110"/>
          <p:cNvGrpSpPr/>
          <p:nvPr/>
        </p:nvGrpSpPr>
        <p:grpSpPr>
          <a:xfrm>
            <a:off x="11604528" y="17531400"/>
            <a:ext cx="8458971" cy="3701137"/>
            <a:chOff x="11340464" y="17646463"/>
            <a:chExt cx="8685045" cy="3572159"/>
          </a:xfrm>
        </p:grpSpPr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70F5B4B2-FDBE-4C17-8B1C-0D8D280C6710}"/>
                </a:ext>
              </a:extLst>
            </p:cNvPr>
            <p:cNvGrpSpPr/>
            <p:nvPr/>
          </p:nvGrpSpPr>
          <p:grpSpPr>
            <a:xfrm>
              <a:off x="11368320" y="17646463"/>
              <a:ext cx="8602809" cy="1392945"/>
              <a:chOff x="1194092" y="23107492"/>
              <a:chExt cx="18350215" cy="1676984"/>
            </a:xfrm>
          </p:grpSpPr>
          <p:sp>
            <p:nvSpPr>
              <p:cNvPr id="11" name="文字方塊 10"/>
              <p:cNvSpPr txBox="1"/>
              <p:nvPr/>
            </p:nvSpPr>
            <p:spPr>
              <a:xfrm>
                <a:off x="1194092" y="23107492"/>
                <a:ext cx="18350215" cy="105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結論</a:t>
                </a:r>
                <a:r>
                  <a:rPr lang="zh-TW" altLang="zh-TW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endParaRPr lang="zh-TW" altLang="zh-TW" sz="5085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1F95EA09-8DEB-4E43-89B1-5D475B296321}"/>
                  </a:ext>
                </a:extLst>
              </p:cNvPr>
              <p:cNvSpPr txBox="1"/>
              <p:nvPr/>
            </p:nvSpPr>
            <p:spPr>
              <a:xfrm>
                <a:off x="1341225" y="24080459"/>
                <a:ext cx="18096400" cy="70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1340464" y="18522883"/>
              <a:ext cx="8685045" cy="2695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參考學長與網路上的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僅有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收發機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&amp;OTSM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數學模型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，自行消化理解後，改變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改成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嘗試將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實現一台傳送一台接收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未完成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生成比較圖形，可以更直觀的表示不同情況下的數據變化。比如，可以繪製不同接收演算法的錯誤率比較圖。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235946" y="9496023"/>
            <a:ext cx="8925089" cy="3275964"/>
            <a:chOff x="1228970" y="9932557"/>
            <a:chExt cx="8925089" cy="3275964"/>
          </a:xfrm>
        </p:grpSpPr>
        <p:sp>
          <p:nvSpPr>
            <p:cNvPr id="254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228970" y="9932557"/>
              <a:ext cx="8925089" cy="3275964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67467" y="10213916"/>
              <a:ext cx="906331" cy="577787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DC2F91B4-586B-436F-9D1C-8EA761959A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44531" y="9560868"/>
            <a:ext cx="3990817" cy="3106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14:cNvPr>
              <p14:cNvContentPartPr/>
              <p14:nvPr/>
            </p14:nvContentPartPr>
            <p14:xfrm>
              <a:off x="5365517" y="24105629"/>
              <a:ext cx="0" cy="1555"/>
            </p14:xfrm>
          </p:contentPart>
        </mc:Choice>
        <mc:Fallback xmlns="">
          <p:pic>
            <p:nvPicPr>
              <p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092671"/>
                <a:ext cx="0" cy="27213"/>
              </a:xfrm>
              <a:prstGeom prst="rect">
                <a:avLst/>
              </a:prstGeom>
            </p:spPr>
          </p:pic>
        </mc:Fallback>
      </mc:AlternateContent>
      <p:sp>
        <p:nvSpPr>
          <p:cNvPr id="267" name="矩形: 圓角 176">
            <a:extLst>
              <a:ext uri="{FF2B5EF4-FFF2-40B4-BE49-F238E27FC236}">
                <a16:creationId xmlns:a16="http://schemas.microsoft.com/office/drawing/2014/main" id="{234C7BFC-7EC5-4939-A2EF-B96BD2596152}"/>
              </a:ext>
            </a:extLst>
          </p:cNvPr>
          <p:cNvSpPr/>
          <p:nvPr/>
        </p:nvSpPr>
        <p:spPr>
          <a:xfrm>
            <a:off x="11227733" y="6672153"/>
            <a:ext cx="8931557" cy="5196771"/>
          </a:xfrm>
          <a:prstGeom prst="roundRect">
            <a:avLst>
              <a:gd name="adj" fmla="val 2280"/>
            </a:avLst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338724"/>
              <a:ext cx="0" cy="1555"/>
            </p14:xfrm>
          </p:contentPart>
        </mc:Choice>
        <mc:Fallback xmlns="">
          <p:pic>
            <p:nvPicPr>
              <p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3257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220337"/>
              <a:ext cx="0" cy="1555"/>
            </p14:xfrm>
          </p:contentPart>
        </mc:Choice>
        <mc:Fallback xmlns="">
          <p:pic>
            <p:nvPicPr>
              <p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207379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591824"/>
              <a:ext cx="0" cy="1555"/>
            </p14:xfrm>
          </p:contentPart>
        </mc:Choice>
        <mc:Fallback xmlns="">
          <p:pic>
            <p:nvPicPr>
              <p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5788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473437"/>
              <a:ext cx="0" cy="1555"/>
            </p14:xfrm>
          </p:contentPart>
        </mc:Choice>
        <mc:Fallback xmlns="">
          <p:pic>
            <p:nvPicPr>
              <p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460479"/>
                <a:ext cx="0" cy="27213"/>
              </a:xfrm>
              <a:prstGeom prst="rect">
                <a:avLst/>
              </a:prstGeom>
            </p:spPr>
          </p:pic>
        </mc:Fallback>
      </mc:AlternateContent>
      <p:sp>
        <p:nvSpPr>
          <p:cNvPr id="260" name="矩形: 圓角 176">
            <a:extLst>
              <a:ext uri="{FF2B5EF4-FFF2-40B4-BE49-F238E27FC236}">
                <a16:creationId xmlns:a16="http://schemas.microsoft.com/office/drawing/2014/main" id="{234C7BFC-7EC5-4939-A2EF-B96BD2596152}"/>
              </a:ext>
            </a:extLst>
          </p:cNvPr>
          <p:cNvSpPr/>
          <p:nvPr/>
        </p:nvSpPr>
        <p:spPr>
          <a:xfrm>
            <a:off x="1216556" y="13469501"/>
            <a:ext cx="8925090" cy="3234596"/>
          </a:xfrm>
          <a:prstGeom prst="roundRect">
            <a:avLst>
              <a:gd name="adj" fmla="val 2280"/>
            </a:avLst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DCCF7E-ED26-480C-A8C0-3BAEDCD4BE4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52935" y="9987531"/>
            <a:ext cx="4271686" cy="2519965"/>
          </a:xfrm>
          <a:prstGeom prst="rect">
            <a:avLst/>
          </a:prstGeom>
        </p:spPr>
      </p:pic>
      <p:sp>
        <p:nvSpPr>
          <p:cNvPr id="165" name="橢圓 164">
            <a:extLst>
              <a:ext uri="{FF2B5EF4-FFF2-40B4-BE49-F238E27FC236}">
                <a16:creationId xmlns:a16="http://schemas.microsoft.com/office/drawing/2014/main" id="{B50BAA0B-186E-4C34-B27F-0759A4BA5393}"/>
              </a:ext>
            </a:extLst>
          </p:cNvPr>
          <p:cNvSpPr/>
          <p:nvPr/>
        </p:nvSpPr>
        <p:spPr>
          <a:xfrm>
            <a:off x="3696305" y="9336974"/>
            <a:ext cx="3943350" cy="38607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訊號圖、功率頻譜密度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7111ED-825E-4B61-9236-CEA4BC3687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49898" y="13791482"/>
            <a:ext cx="4109458" cy="285020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7831F73-931C-481F-806C-EB0969342F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90130" y="17678383"/>
            <a:ext cx="4413511" cy="322656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BB6D02F-0E29-41D3-857C-9EE6311B1DC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67698" y="17720565"/>
            <a:ext cx="4284084" cy="318438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F341074-70A0-4C0C-8A72-DDDF3C376F35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r="3583"/>
          <a:stretch/>
        </p:blipFill>
        <p:spPr>
          <a:xfrm>
            <a:off x="1249512" y="17696154"/>
            <a:ext cx="4506588" cy="317452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6DFB48AA-2C63-4780-B168-E4EF23E0E25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07463" y="13543138"/>
            <a:ext cx="4590321" cy="3118740"/>
          </a:xfrm>
          <a:prstGeom prst="rect">
            <a:avLst/>
          </a:prstGeom>
        </p:spPr>
      </p:pic>
      <p:sp>
        <p:nvSpPr>
          <p:cNvPr id="169" name="橢圓 168">
            <a:extLst>
              <a:ext uri="{FF2B5EF4-FFF2-40B4-BE49-F238E27FC236}">
                <a16:creationId xmlns:a16="http://schemas.microsoft.com/office/drawing/2014/main" id="{5EA9A63E-7EA6-4C6D-9A6E-E46D1DDC37D2}"/>
              </a:ext>
            </a:extLst>
          </p:cNvPr>
          <p:cNvSpPr/>
          <p:nvPr/>
        </p:nvSpPr>
        <p:spPr>
          <a:xfrm>
            <a:off x="4199655" y="13290212"/>
            <a:ext cx="2810981" cy="38119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同步、通道估測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6C8A163-D32A-4942-A69D-C85EE338F9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684316" y="6916452"/>
            <a:ext cx="2332102" cy="2525293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A1F3620-A454-4BC0-9413-EF9E0FAF1DB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491232" y="6853837"/>
            <a:ext cx="2301783" cy="2483137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5CE4B7F-FE7D-4646-9D27-22BD9955E14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411486" y="7099546"/>
            <a:ext cx="2039115" cy="223200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9BC0233-E807-453C-969F-113CD97B3F7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339505" y="9522592"/>
            <a:ext cx="3035408" cy="221727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89B1525-32EA-4A5D-8F00-7E88E6E1120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190951" y="9555000"/>
            <a:ext cx="2989018" cy="208143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27B9F65-8A29-4513-AB0A-76777B8CB79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994855" y="9552993"/>
            <a:ext cx="2989019" cy="2156470"/>
          </a:xfrm>
          <a:prstGeom prst="rect">
            <a:avLst/>
          </a:prstGeom>
        </p:spPr>
      </p:pic>
      <p:sp>
        <p:nvSpPr>
          <p:cNvPr id="170" name="橢圓 169">
            <a:extLst>
              <a:ext uri="{FF2B5EF4-FFF2-40B4-BE49-F238E27FC236}">
                <a16:creationId xmlns:a16="http://schemas.microsoft.com/office/drawing/2014/main" id="{F8751BFE-8519-4528-98EB-C372DEA4E745}"/>
              </a:ext>
            </a:extLst>
          </p:cNvPr>
          <p:cNvSpPr/>
          <p:nvPr/>
        </p:nvSpPr>
        <p:spPr>
          <a:xfrm>
            <a:off x="4752088" y="17374538"/>
            <a:ext cx="1545506" cy="386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比較圖</a:t>
            </a:r>
          </a:p>
        </p:txBody>
      </p: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2608B4F4-B2C9-49F2-91ED-CBBF45BDDAF3}"/>
              </a:ext>
            </a:extLst>
          </p:cNvPr>
          <p:cNvCxnSpPr>
            <a:cxnSpLocks/>
          </p:cNvCxnSpPr>
          <p:nvPr/>
        </p:nvCxnSpPr>
        <p:spPr>
          <a:xfrm flipV="1">
            <a:off x="7781968" y="24627382"/>
            <a:ext cx="822447" cy="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09623FED-F3BF-44EF-AEC0-ECA97EB9E17E}"/>
              </a:ext>
            </a:extLst>
          </p:cNvPr>
          <p:cNvCxnSpPr>
            <a:cxnSpLocks/>
          </p:cNvCxnSpPr>
          <p:nvPr/>
        </p:nvCxnSpPr>
        <p:spPr>
          <a:xfrm>
            <a:off x="7767883" y="23913934"/>
            <a:ext cx="817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矩形: 圓角 79">
            <a:extLst>
              <a:ext uri="{FF2B5EF4-FFF2-40B4-BE49-F238E27FC236}">
                <a16:creationId xmlns:a16="http://schemas.microsoft.com/office/drawing/2014/main" id="{041404F4-378A-4001-A168-0B3B37329E79}"/>
              </a:ext>
            </a:extLst>
          </p:cNvPr>
          <p:cNvSpPr/>
          <p:nvPr/>
        </p:nvSpPr>
        <p:spPr>
          <a:xfrm>
            <a:off x="11000195" y="23686048"/>
            <a:ext cx="1209900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Preamble</a:t>
            </a:r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0AC4E5FB-0852-420D-AAE2-428F92D46BA1}"/>
              </a:ext>
            </a:extLst>
          </p:cNvPr>
          <p:cNvCxnSpPr>
            <a:cxnSpLocks/>
          </p:cNvCxnSpPr>
          <p:nvPr/>
        </p:nvCxnSpPr>
        <p:spPr>
          <a:xfrm flipV="1">
            <a:off x="10441878" y="24207207"/>
            <a:ext cx="558316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矩形: 圓角 79">
            <a:extLst>
              <a:ext uri="{FF2B5EF4-FFF2-40B4-BE49-F238E27FC236}">
                <a16:creationId xmlns:a16="http://schemas.microsoft.com/office/drawing/2014/main" id="{5BC7AEEA-5F64-4CB3-8D69-EC6DEB1B59C5}"/>
              </a:ext>
            </a:extLst>
          </p:cNvPr>
          <p:cNvSpPr/>
          <p:nvPr/>
        </p:nvSpPr>
        <p:spPr>
          <a:xfrm>
            <a:off x="12623192" y="23672921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</a:p>
        </p:txBody>
      </p: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84DB09D4-76FE-46AA-BA18-C4B21FE7752F}"/>
              </a:ext>
            </a:extLst>
          </p:cNvPr>
          <p:cNvCxnSpPr>
            <a:cxnSpLocks/>
          </p:cNvCxnSpPr>
          <p:nvPr/>
        </p:nvCxnSpPr>
        <p:spPr>
          <a:xfrm>
            <a:off x="12140368" y="24202670"/>
            <a:ext cx="482824" cy="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矩形: 圓角 3">
            <a:extLst>
              <a:ext uri="{FF2B5EF4-FFF2-40B4-BE49-F238E27FC236}">
                <a16:creationId xmlns:a16="http://schemas.microsoft.com/office/drawing/2014/main" id="{A8DA7D6E-0D0C-422E-93BD-A6AF5F7686E2}"/>
              </a:ext>
            </a:extLst>
          </p:cNvPr>
          <p:cNvSpPr/>
          <p:nvPr/>
        </p:nvSpPr>
        <p:spPr>
          <a:xfrm>
            <a:off x="8751301" y="25501501"/>
            <a:ext cx="1839486" cy="11211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Serial to Parallel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7" name="矩形: 圓角 79">
            <a:extLst>
              <a:ext uri="{FF2B5EF4-FFF2-40B4-BE49-F238E27FC236}">
                <a16:creationId xmlns:a16="http://schemas.microsoft.com/office/drawing/2014/main" id="{A5532501-6F66-456C-A791-7F3F4EE2B089}"/>
              </a:ext>
            </a:extLst>
          </p:cNvPr>
          <p:cNvSpPr/>
          <p:nvPr/>
        </p:nvSpPr>
        <p:spPr>
          <a:xfrm>
            <a:off x="5004826" y="25476724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EQ</a:t>
            </a: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5047FD30-DC0F-5201-250E-48A5C13AEEF4}"/>
              </a:ext>
            </a:extLst>
          </p:cNvPr>
          <p:cNvGrpSpPr/>
          <p:nvPr/>
        </p:nvGrpSpPr>
        <p:grpSpPr>
          <a:xfrm>
            <a:off x="8405089" y="25793366"/>
            <a:ext cx="341619" cy="573446"/>
            <a:chOff x="4930377" y="4861884"/>
            <a:chExt cx="744592" cy="789989"/>
          </a:xfrm>
        </p:grpSpPr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540E67E2-C46A-EBFD-D080-89D204317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C93D747-3134-F96E-66CD-A5DCE6BCE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A7F96AE2-C9B6-26E7-8D6F-8DD224394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0C092B0-7BE2-D3C9-4362-67155D7B2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3" name="筆跡 72">
                  <a:extLst>
                    <a:ext uri="{FF2B5EF4-FFF2-40B4-BE49-F238E27FC236}">
                      <a16:creationId xmlns:a16="http://schemas.microsoft.com/office/drawing/2014/main" id="{599C9881-4048-7806-1B99-CFAED865DB13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筆跡 73">
                  <a:extLst>
                    <a:ext uri="{FF2B5EF4-FFF2-40B4-BE49-F238E27FC236}">
                      <a16:creationId xmlns:a16="http://schemas.microsoft.com/office/drawing/2014/main" id="{163F2616-974B-1ED4-E6B1-2746C1D3A4D5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5" name="筆跡 74">
                  <a:extLst>
                    <a:ext uri="{FF2B5EF4-FFF2-40B4-BE49-F238E27FC236}">
                      <a16:creationId xmlns:a16="http://schemas.microsoft.com/office/drawing/2014/main" id="{4DE9165F-355A-C244-4654-E6AB4846A5C8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2A90547E-536F-3FD4-058F-52431FDE90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0256" y="25944075"/>
            <a:ext cx="1110864" cy="235966"/>
          </a:xfrm>
          <a:prstGeom prst="rect">
            <a:avLst/>
          </a:prstGeom>
        </p:spPr>
      </p:pic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276EBA70-ED37-01D9-9EEB-4064828923A6}"/>
              </a:ext>
            </a:extLst>
          </p:cNvPr>
          <p:cNvSpPr/>
          <p:nvPr/>
        </p:nvSpPr>
        <p:spPr>
          <a:xfrm>
            <a:off x="10895015" y="25483926"/>
            <a:ext cx="1197934" cy="1107637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Chanel Estimation</a:t>
            </a:r>
          </a:p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(CFO)</a:t>
            </a: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012440E8-543A-25EB-BFB8-E4C53A546064}"/>
              </a:ext>
            </a:extLst>
          </p:cNvPr>
          <p:cNvGrpSpPr/>
          <p:nvPr/>
        </p:nvGrpSpPr>
        <p:grpSpPr>
          <a:xfrm>
            <a:off x="18185453" y="25293066"/>
            <a:ext cx="998307" cy="830436"/>
            <a:chOff x="18254893" y="25344636"/>
            <a:chExt cx="760490" cy="750490"/>
          </a:xfrm>
        </p:grpSpPr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A22A47B1-7953-1EF2-97EB-64B33B423EF8}"/>
                </a:ext>
              </a:extLst>
            </p:cNvPr>
            <p:cNvSpPr/>
            <p:nvPr/>
          </p:nvSpPr>
          <p:spPr>
            <a:xfrm>
              <a:off x="18367044" y="25589115"/>
              <a:ext cx="202649" cy="1187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6" name="矩形: 圓角化同側角落 23">
              <a:extLst>
                <a:ext uri="{FF2B5EF4-FFF2-40B4-BE49-F238E27FC236}">
                  <a16:creationId xmlns:a16="http://schemas.microsoft.com/office/drawing/2014/main" id="{A594F104-1B34-D805-F59D-92934EACDC13}"/>
                </a:ext>
              </a:extLst>
            </p:cNvPr>
            <p:cNvSpPr/>
            <p:nvPr/>
          </p:nvSpPr>
          <p:spPr>
            <a:xfrm>
              <a:off x="18254893" y="25947871"/>
              <a:ext cx="411385" cy="147255"/>
            </a:xfrm>
            <a:prstGeom prst="round2Same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3BE127E-EE53-577A-AFD0-E8D67469D039}"/>
                </a:ext>
              </a:extLst>
            </p:cNvPr>
            <p:cNvSpPr/>
            <p:nvPr/>
          </p:nvSpPr>
          <p:spPr>
            <a:xfrm flipH="1">
              <a:off x="18448112" y="25645764"/>
              <a:ext cx="50817" cy="30732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4C7495B9-74F9-14DF-B5B6-0DD21229B944}"/>
                </a:ext>
              </a:extLst>
            </p:cNvPr>
            <p:cNvGrpSpPr/>
            <p:nvPr/>
          </p:nvGrpSpPr>
          <p:grpSpPr>
            <a:xfrm rot="10800000">
              <a:off x="18624176" y="25344636"/>
              <a:ext cx="391207" cy="576941"/>
              <a:chOff x="11711604" y="2739716"/>
              <a:chExt cx="275560" cy="576941"/>
            </a:xfrm>
          </p:grpSpPr>
          <p:sp>
            <p:nvSpPr>
              <p:cNvPr id="89" name="拱形 88">
                <a:extLst>
                  <a:ext uri="{FF2B5EF4-FFF2-40B4-BE49-F238E27FC236}">
                    <a16:creationId xmlns:a16="http://schemas.microsoft.com/office/drawing/2014/main" id="{7FA1437E-256E-7A1A-E81E-1392B1C256DC}"/>
                  </a:ext>
                </a:extLst>
              </p:cNvPr>
              <p:cNvSpPr/>
              <p:nvPr/>
            </p:nvSpPr>
            <p:spPr>
              <a:xfrm rot="5400000">
                <a:off x="11667981" y="2961575"/>
                <a:ext cx="220469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0" name="拱形 89">
                <a:extLst>
                  <a:ext uri="{FF2B5EF4-FFF2-40B4-BE49-F238E27FC236}">
                    <a16:creationId xmlns:a16="http://schemas.microsoft.com/office/drawing/2014/main" id="{5E1B2AF5-9818-03B5-24DC-03224E2AF83D}"/>
                  </a:ext>
                </a:extLst>
              </p:cNvPr>
              <p:cNvSpPr/>
              <p:nvPr/>
            </p:nvSpPr>
            <p:spPr>
              <a:xfrm rot="5400000">
                <a:off x="11628054" y="2963136"/>
                <a:ext cx="432666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1" name="拱形 90">
                <a:extLst>
                  <a:ext uri="{FF2B5EF4-FFF2-40B4-BE49-F238E27FC236}">
                    <a16:creationId xmlns:a16="http://schemas.microsoft.com/office/drawing/2014/main" id="{7F8A1C4C-1295-6FA1-D404-0BC3ABD08508}"/>
                  </a:ext>
                </a:extLst>
              </p:cNvPr>
              <p:cNvSpPr/>
              <p:nvPr/>
            </p:nvSpPr>
            <p:spPr>
              <a:xfrm rot="5400000">
                <a:off x="11617823" y="2947317"/>
                <a:ext cx="576941" cy="161740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85D5191-F605-36D9-C744-522E0D6F3C94}"/>
              </a:ext>
            </a:extLst>
          </p:cNvPr>
          <p:cNvSpPr txBox="1"/>
          <p:nvPr/>
        </p:nvSpPr>
        <p:spPr>
          <a:xfrm>
            <a:off x="3258983" y="12392255"/>
            <a:ext cx="762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Time(</a:t>
            </a:r>
            <a:r>
              <a:rPr lang="en-US" altLang="zh-TW" sz="1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en-US" altLang="zh-TW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TW" altLang="en-US" sz="1000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B534E5-1C57-4CCB-9677-0ABF6FD8A07D}"/>
              </a:ext>
            </a:extLst>
          </p:cNvPr>
          <p:cNvSpPr txBox="1"/>
          <p:nvPr/>
        </p:nvSpPr>
        <p:spPr>
          <a:xfrm>
            <a:off x="1249512" y="10768894"/>
            <a:ext cx="338554" cy="6837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訊號強度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31113F-2508-CCB5-FF35-0009BD735755}"/>
              </a:ext>
            </a:extLst>
          </p:cNvPr>
          <p:cNvSpPr txBox="1"/>
          <p:nvPr/>
        </p:nvSpPr>
        <p:spPr>
          <a:xfrm>
            <a:off x="1054042" y="18865425"/>
            <a:ext cx="338554" cy="8524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位元錯誤率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33DE33-4502-8E5E-38F7-8E02DC861DDE}"/>
              </a:ext>
            </a:extLst>
          </p:cNvPr>
          <p:cNvSpPr txBox="1"/>
          <p:nvPr/>
        </p:nvSpPr>
        <p:spPr>
          <a:xfrm>
            <a:off x="5595698" y="18842154"/>
            <a:ext cx="338554" cy="8524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位元錯誤率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B02E8C-A430-5A57-A555-556A2D839209}"/>
              </a:ext>
            </a:extLst>
          </p:cNvPr>
          <p:cNvSpPr txBox="1"/>
          <p:nvPr/>
        </p:nvSpPr>
        <p:spPr>
          <a:xfrm>
            <a:off x="3044771" y="20705617"/>
            <a:ext cx="1320747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模擬次數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820A7A1-DCA5-D04F-FE23-4EEDA16D06EE}"/>
              </a:ext>
            </a:extLst>
          </p:cNvPr>
          <p:cNvSpPr txBox="1"/>
          <p:nvPr/>
        </p:nvSpPr>
        <p:spPr>
          <a:xfrm>
            <a:off x="7309186" y="20705616"/>
            <a:ext cx="1320747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SNR_dB</a:t>
            </a:r>
            <a:endParaRPr lang="zh-TW" altLang="en-US" sz="1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8E79E9E-7279-D053-6609-683B7D5011EC}"/>
              </a:ext>
            </a:extLst>
          </p:cNvPr>
          <p:cNvSpPr/>
          <p:nvPr/>
        </p:nvSpPr>
        <p:spPr>
          <a:xfrm>
            <a:off x="14874255" y="6385965"/>
            <a:ext cx="1535739" cy="58811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星座圖</a:t>
            </a:r>
          </a:p>
        </p:txBody>
      </p:sp>
    </p:spTree>
    <p:extLst>
      <p:ext uri="{BB962C8B-B14F-4D97-AF65-F5344CB8AC3E}">
        <p14:creationId xmlns:p14="http://schemas.microsoft.com/office/powerpoint/2010/main" val="189556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TM02900722[[fn=離子會議室]]</Template>
  <TotalTime>4129</TotalTime>
  <Words>425</Words>
  <Application>Microsoft Office PowerPoint</Application>
  <PresentationFormat>自訂</PresentationFormat>
  <Paragraphs>60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12" baseType="lpstr">
      <vt:lpstr>Times New Roman</vt:lpstr>
      <vt:lpstr>華康粗黑體</vt:lpstr>
      <vt:lpstr>Calibri Light</vt:lpstr>
      <vt:lpstr>Wingdings</vt:lpstr>
      <vt:lpstr>新細明體</vt:lpstr>
      <vt:lpstr>Cambria Math</vt:lpstr>
      <vt:lpstr>Calibri</vt:lpstr>
      <vt:lpstr>Wingdings 2</vt:lpstr>
      <vt:lpstr>Arial</vt:lpstr>
      <vt:lpstr>標楷體</vt:lpstr>
      <vt:lpstr>HDOfficeLightV0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韓毅</dc:creator>
  <cp:lastModifiedBy>USER</cp:lastModifiedBy>
  <cp:revision>156</cp:revision>
  <dcterms:created xsi:type="dcterms:W3CDTF">2016-04-24T16:43:13Z</dcterms:created>
  <dcterms:modified xsi:type="dcterms:W3CDTF">2024-06-06T08:21:10Z</dcterms:modified>
</cp:coreProperties>
</file>